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Default Extension="pdf" ContentType="application/pdf"/>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93" r:id="rId1"/>
  </p:sldMasterIdLst>
  <p:notesMasterIdLst>
    <p:notesMasterId r:id="rId96"/>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341" r:id="rId25"/>
    <p:sldId id="259" r:id="rId26"/>
    <p:sldId id="316" r:id="rId27"/>
    <p:sldId id="342" r:id="rId28"/>
    <p:sldId id="265" r:id="rId29"/>
    <p:sldId id="260" r:id="rId30"/>
    <p:sldId id="279" r:id="rId31"/>
    <p:sldId id="346" r:id="rId32"/>
    <p:sldId id="281" r:id="rId33"/>
    <p:sldId id="343" r:id="rId34"/>
    <p:sldId id="284" r:id="rId35"/>
    <p:sldId id="291" r:id="rId36"/>
    <p:sldId id="292" r:id="rId37"/>
    <p:sldId id="285" r:id="rId38"/>
    <p:sldId id="286" r:id="rId39"/>
    <p:sldId id="344" r:id="rId40"/>
    <p:sldId id="287" r:id="rId41"/>
    <p:sldId id="345" r:id="rId42"/>
    <p:sldId id="296" r:id="rId43"/>
    <p:sldId id="293" r:id="rId44"/>
    <p:sldId id="347" r:id="rId45"/>
    <p:sldId id="317" r:id="rId46"/>
    <p:sldId id="294" r:id="rId47"/>
    <p:sldId id="348" r:id="rId48"/>
    <p:sldId id="349" r:id="rId49"/>
    <p:sldId id="350" r:id="rId50"/>
    <p:sldId id="351" r:id="rId51"/>
    <p:sldId id="353" r:id="rId52"/>
    <p:sldId id="354" r:id="rId53"/>
    <p:sldId id="355" r:id="rId54"/>
    <p:sldId id="352" r:id="rId55"/>
    <p:sldId id="298" r:id="rId56"/>
    <p:sldId id="295" r:id="rId57"/>
    <p:sldId id="301" r:id="rId58"/>
    <p:sldId id="315" r:id="rId59"/>
    <p:sldId id="261" r:id="rId60"/>
    <p:sldId id="356" r:id="rId61"/>
    <p:sldId id="318" r:id="rId62"/>
    <p:sldId id="302" r:id="rId63"/>
    <p:sldId id="307" r:id="rId64"/>
    <p:sldId id="290" r:id="rId65"/>
    <p:sldId id="276" r:id="rId66"/>
    <p:sldId id="324" r:id="rId67"/>
    <p:sldId id="322" r:id="rId68"/>
    <p:sldId id="358" r:id="rId69"/>
    <p:sldId id="320" r:id="rId70"/>
    <p:sldId id="306" r:id="rId71"/>
    <p:sldId id="305" r:id="rId72"/>
    <p:sldId id="357" r:id="rId73"/>
    <p:sldId id="303" r:id="rId74"/>
    <p:sldId id="308" r:id="rId75"/>
    <p:sldId id="299" r:id="rId76"/>
    <p:sldId id="304" r:id="rId77"/>
    <p:sldId id="309" r:id="rId78"/>
    <p:sldId id="300" r:id="rId79"/>
    <p:sldId id="329" r:id="rId80"/>
    <p:sldId id="319" r:id="rId81"/>
    <p:sldId id="359" r:id="rId82"/>
    <p:sldId id="360" r:id="rId83"/>
    <p:sldId id="361" r:id="rId84"/>
    <p:sldId id="310" r:id="rId85"/>
    <p:sldId id="297" r:id="rId86"/>
    <p:sldId id="288" r:id="rId87"/>
    <p:sldId id="311" r:id="rId88"/>
    <p:sldId id="312" r:id="rId89"/>
    <p:sldId id="313" r:id="rId90"/>
    <p:sldId id="314" r:id="rId91"/>
    <p:sldId id="323" r:id="rId92"/>
    <p:sldId id="277" r:id="rId93"/>
    <p:sldId id="338" r:id="rId94"/>
    <p:sldId id="267" r:id="rId95"/>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mc="http://schemas.openxmlformats.org/markup-compatibility/2006" xmlns:mv="urn:schemas-microsoft-com:mac:vml" xmlns:p14="http://schemas.microsoft.com/office/powerpoint/2010/main" xmlns="" val="0"/>
    </p:ext>
    <p:ext uri="{D31A062A-798A-4329-ABDD-BBA856620510}">
      <p14:defaultImageDpi xmlns:mc="http://schemas.openxmlformats.org/markup-compatibility/2006" xmlns:mv="urn:schemas-microsoft-com:mac:vml"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autoAdjust="0"/>
    <p:restoredTop sz="89964" autoAdjust="0"/>
  </p:normalViewPr>
  <p:slideViewPr>
    <p:cSldViewPr snapToGrid="0" snapToObjects="1">
      <p:cViewPr varScale="1">
        <p:scale>
          <a:sx n="54" d="100"/>
          <a:sy n="54" d="100"/>
        </p:scale>
        <p:origin x="-1488" y="-96"/>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6/28/2017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found by</a:t>
            </a:r>
            <a:r>
              <a:rPr lang="en-US" baseline="0" dirty="0" smtClean="0"/>
              <a:t> Andrews &amp; Martini (2013), the approximation we use for the temperature of singly-ionized oxygen can overestimate the temperature at the high end.  This will only affect those galaxies with low </a:t>
            </a:r>
            <a:r>
              <a:rPr lang="en-US" baseline="0" dirty="0" err="1" smtClean="0"/>
              <a:t>metallicities</a:t>
            </a:r>
            <a:r>
              <a:rPr lang="en-US" baseline="0" dirty="0" smtClean="0"/>
              <a:t> (high temperatures) dominated by singly-ionized oxygen.  Since this affects less than 20 of our galaxies, it does not affect our results.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254433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my code, I calculated the metallicity for those galaxies studied in Yin et al. (2007), who also use the Direct method by </a:t>
            </a:r>
            <a:r>
              <a:rPr lang="en-US" baseline="0" dirty="0" err="1" smtClean="0"/>
              <a:t>Izotov</a:t>
            </a:r>
            <a:r>
              <a:rPr lang="en-US" baseline="0" dirty="0" smtClean="0"/>
              <a:t> et al. (2006).  THESE GALAXIES ARE NOT PART OF OUR SAMPLE.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90457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sample of dwarf galaxies has been scaled by a factor of 5 for improved</a:t>
            </a:r>
            <a:r>
              <a:rPr lang="en-US" baseline="0" dirty="0" smtClean="0"/>
              <a:t> visibility.</a:t>
            </a:r>
          </a:p>
          <a:p>
            <a:endParaRPr lang="en-US" baseline="0" dirty="0" smtClean="0"/>
          </a:p>
          <a:p>
            <a:r>
              <a:rPr lang="en-US" baseline="0" dirty="0" smtClean="0"/>
              <a:t>There is a selection bias against low SFR galaxies in our sample.</a:t>
            </a:r>
          </a:p>
          <a:p>
            <a:endParaRPr lang="en-US" baseline="0" dirty="0" smtClean="0"/>
          </a:p>
          <a:p>
            <a:r>
              <a:rPr lang="en-US" baseline="0" dirty="0" smtClean="0"/>
              <a:t>Our sample roughly follows the </a:t>
            </a:r>
            <a:r>
              <a:rPr lang="en-US" baseline="0" dirty="0" err="1" smtClean="0"/>
              <a:t>sSFR</a:t>
            </a:r>
            <a:r>
              <a:rPr lang="en-US" baseline="0" dirty="0" smtClean="0"/>
              <a:t> distribution of 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123655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galaxies represent the bluest dwarf</a:t>
            </a:r>
            <a:r>
              <a:rPr lang="en-US" baseline="0" dirty="0" smtClean="0"/>
              <a:t> galaxies.</a:t>
            </a:r>
            <a:endParaRPr lang="en-US" dirty="0" smtClean="0"/>
          </a:p>
          <a:p>
            <a:endParaRPr lang="en-US" dirty="0" smtClean="0"/>
          </a:p>
          <a:p>
            <a:r>
              <a:rPr lang="en-US" dirty="0" smtClean="0"/>
              <a:t>Dwarf galaxy distributions</a:t>
            </a:r>
            <a:r>
              <a:rPr lang="en-US" baseline="0" dirty="0" smtClean="0"/>
              <a:t> from Hoyle et al. (2012)</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1165168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43</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45</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742647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48</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241959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Slope of best-fit line is less than 1, so all nitrogen synthesis is primary.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1998828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Due to the MZ</a:t>
            </a:r>
            <a:r>
              <a:rPr lang="en-US" baseline="0" dirty="0" smtClean="0"/>
              <a:t> relation and primary v. secondary nitrogen production, the N/O ratio is expected to remain constant for low stellar masses and linearly increase for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191952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N/O ratio than older galaxies, which are normally redder.</a:t>
            </a:r>
          </a:p>
          <a:p>
            <a:endParaRPr lang="en-US" baseline="0" dirty="0" smtClean="0"/>
          </a:p>
          <a:p>
            <a:r>
              <a:rPr lang="en-US" baseline="0" dirty="0" smtClean="0"/>
              <a:t>Primary v. secondary nitrogen production should also be evident in these figures, where the N/O ratio is independent of color up to a certain color.  At redder colors, the N/O ratio should increase with the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Bluer galaxies have a</a:t>
            </a:r>
            <a:r>
              <a:rPr lang="en-US" baseline="0" dirty="0" smtClean="0"/>
              <a:t> higher </a:t>
            </a:r>
            <a:r>
              <a:rPr lang="en-US" baseline="0" dirty="0" err="1" smtClean="0"/>
              <a:t>sSFR</a:t>
            </a:r>
            <a:r>
              <a:rPr lang="en-US" baseline="0" dirty="0" smtClean="0"/>
              <a:t> than redder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Based on the correlations between SFR and stellar mass and </a:t>
            </a:r>
            <a:r>
              <a:rPr lang="en-US" dirty="0" err="1" smtClean="0"/>
              <a:t>sSFR</a:t>
            </a:r>
            <a:r>
              <a:rPr lang="en-US" baseline="0" dirty="0" smtClean="0"/>
              <a:t> and color, we expect the N/O ratio to increase with increasing SFR and decrease with increasing </a:t>
            </a:r>
            <a:r>
              <a:rPr lang="en-US" baseline="0" dirty="0" err="1" smtClean="0"/>
              <a:t>sSFR</a:t>
            </a:r>
            <a:r>
              <a:rPr lang="en-US" baseline="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55</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1304840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3534721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1919527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66</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383491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a:t>
            </a:r>
            <a:r>
              <a:rPr lang="en-US" baseline="0" dirty="0" smtClean="0"/>
              <a:t> a fixed stellar mass, void dwarf galaxies have higher HI masses than wall dwarf galaxies.</a:t>
            </a:r>
          </a:p>
          <a:p>
            <a:endParaRPr lang="en-US" baseline="0" dirty="0" smtClean="0"/>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Gas is cooler in void regions, so void galaxies have higher HI masses for a given stellar mass.</a:t>
            </a:r>
            <a:endParaRPr lang="en-US"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  A higher critical mass for the void dwarf galaxies indicates that they are reserving more of the heavy elements and are able to commence secondary nitrogen production earlier than the dwarf galaxies in denser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70</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19195276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71</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24195904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Shallower</a:t>
            </a:r>
            <a:r>
              <a:rPr lang="en-US" baseline="0" dirty="0" smtClean="0"/>
              <a:t> slope corresponds to those galaxies with an inverse relationship between the N/O ratio and </a:t>
            </a:r>
            <a:r>
              <a:rPr lang="en-US" baseline="0" dirty="0" err="1" smtClean="0"/>
              <a:t>metallicity</a:t>
            </a:r>
            <a:r>
              <a:rPr lang="en-US" baseline="0" dirty="0" smtClean="0"/>
              <a:t>.</a:t>
            </a:r>
          </a:p>
          <a:p>
            <a:endParaRPr lang="en-US" baseline="0" dirty="0" smtClean="0"/>
          </a:p>
          <a:p>
            <a:r>
              <a:rPr lang="en-US" baseline="0" dirty="0" smtClean="0"/>
              <a:t>Steeper slope corresponds to those galaxies on the N/O plateau.</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75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 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For a given stellar mass, the N/O ratio decreases with increasing HI mass.  A time delay between the production of N and O will cause the N/O ratio to decrease with increasing HI mass, since more evolved galaxies have higher N/O ratios and will have used up more of their neutral hydrogen.</a:t>
            </a:r>
          </a:p>
          <a:p>
            <a:endParaRPr lang="en-US" baseline="0" dirty="0" smtClean="0"/>
          </a:p>
          <a:p>
            <a:r>
              <a:rPr lang="en-US" baseline="0" dirty="0" smtClean="0"/>
              <a:t>There is no relationship between the </a:t>
            </a:r>
            <a:r>
              <a:rPr lang="en-US" baseline="0" dirty="0" err="1" smtClean="0"/>
              <a:t>metallicity</a:t>
            </a:r>
            <a:r>
              <a:rPr lang="en-US" baseline="0" dirty="0" smtClean="0"/>
              <a:t> and HI mass.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p>
          <a:p>
            <a:endParaRPr lang="en-US" baseline="0" dirty="0" smtClean="0"/>
          </a:p>
          <a:p>
            <a:r>
              <a:rPr lang="en-US" baseline="0" dirty="0" smtClean="0"/>
              <a:t>Time delay between release of N and O results in a positive correlation between the color and N/O ratio.</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a:t>
            </a:r>
            <a:r>
              <a:rPr lang="en-US" baseline="0" dirty="0" err="1" smtClean="0"/>
              <a:t>metallicity</a:t>
            </a:r>
            <a:r>
              <a:rPr lang="en-US" baseline="0" dirty="0" smtClean="0"/>
              <a:t>.</a:t>
            </a:r>
          </a:p>
          <a:p>
            <a:endParaRPr lang="en-US" baseline="0" dirty="0" smtClean="0"/>
          </a:p>
          <a:p>
            <a:r>
              <a:rPr lang="en-US" baseline="0" dirty="0" smtClean="0"/>
              <a:t>If O is produced in more massive stars than N, then galaxies with higher </a:t>
            </a:r>
            <a:r>
              <a:rPr lang="en-US" baseline="0" dirty="0" err="1" smtClean="0"/>
              <a:t>sSFRs</a:t>
            </a:r>
            <a:r>
              <a:rPr lang="en-US" baseline="0" dirty="0" smtClean="0"/>
              <a:t> will have more O (and therefore a lower N/O ratio) than galaxies with lower </a:t>
            </a:r>
            <a:r>
              <a:rPr lang="en-US" baseline="0" dirty="0" err="1" smtClean="0"/>
              <a:t>sSFRs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Undergraduate</a:t>
            </a:r>
            <a:r>
              <a:rPr lang="en-US" baseline="0" dirty="0" smtClean="0"/>
              <a:t> helping to locate nearest bright neighbors.  Which dwarf galaxies are satellites, and which are field galaxies?  What is the relationship between the satellite galaxy and its host?  How has this affected the galaxy’s evolution?</a:t>
            </a:r>
          </a:p>
          <a:p>
            <a:endParaRPr lang="en-US" baseline="0" dirty="0" smtClean="0"/>
          </a:p>
          <a:p>
            <a:r>
              <a:rPr lang="en-US" baseline="0" dirty="0" smtClean="0"/>
              <a:t>Segue into dark matter halo evolution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86</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88</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89</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a:t>
            </a:r>
            <a:r>
              <a:rPr lang="en-US" baseline="0" smtClean="0"/>
              <a:t>50 million </a:t>
            </a:r>
            <a:r>
              <a:rPr lang="en-US" baseline="0" dirty="0" smtClean="0"/>
              <a:t>light years across</a:t>
            </a:r>
          </a:p>
          <a:p>
            <a:endParaRPr lang="en-US" dirty="0" smtClean="0"/>
          </a:p>
          <a:p>
            <a:endParaRPr lang="en-US" dirty="0" smtClean="0"/>
          </a:p>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mc="http://schemas.openxmlformats.org/markup-compatibility/2006" xmlns:mv="urn:schemas-microsoft-com:mac:vml" xmlns:p14="http://schemas.microsoft.com/office/powerpoint/2010/main" xmlns="" val="1935389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6/28/2017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6/28/2017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6/28/2017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6/28/2017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6/28/2017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6/28/2017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6/28/2017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8.xml"/><Relationship Id="rId5" Type="http://schemas.openxmlformats.org/officeDocument/2006/relationships/image" Target="../media/image42.emf"/><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8.emf"/></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8.xml"/><Relationship Id="rId5" Type="http://schemas.openxmlformats.org/officeDocument/2006/relationships/image" Target="../media/image62.emf"/><Relationship Id="rId4" Type="http://schemas.openxmlformats.org/officeDocument/2006/relationships/image" Target="../media/image61.emf"/></Relationships>
</file>

<file path=ppt/slides/_rels/slide4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emf"/></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8.xml"/><Relationship Id="rId5" Type="http://schemas.openxmlformats.org/officeDocument/2006/relationships/image" Target="../media/image69.emf"/><Relationship Id="rId4" Type="http://schemas.openxmlformats.org/officeDocument/2006/relationships/image" Target="../media/image68.emf"/></Relationships>
</file>

<file path=ppt/slides/_rels/slide4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4.emf"/></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76.emf"/></Relationships>
</file>

<file path=ppt/slides/_rels/slide5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7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2.pdf"/><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4.pdf"/><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85.emf"/></Relationships>
</file>

<file path=ppt/slides/_rels/slide6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6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df"/><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102.pdf"/><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df"/><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df"/><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104.png"/><Relationship Id="rId5" Type="http://schemas.openxmlformats.org/officeDocument/2006/relationships/image" Target="../media/image110.pdf"/><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75.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76.xml.rels><?xml version="1.0" encoding="UTF-8" standalone="yes"?>
<Relationships xmlns="http://schemas.openxmlformats.org/package/2006/relationships"><Relationship Id="rId3" Type="http://schemas.openxmlformats.org/officeDocument/2006/relationships/image" Target="../media/image120.pdf"/><Relationship Id="rId2" Type="http://schemas.openxmlformats.org/officeDocument/2006/relationships/notesSlide" Target="../notesSlides/notesSlide66.xml"/><Relationship Id="rId1" Type="http://schemas.openxmlformats.org/officeDocument/2006/relationships/slideLayout" Target="../slideLayouts/slideLayout8.xml"/><Relationship Id="rId6" Type="http://schemas.openxmlformats.org/officeDocument/2006/relationships/image" Target="../media/image114.png"/><Relationship Id="rId5" Type="http://schemas.openxmlformats.org/officeDocument/2006/relationships/image" Target="../media/image122.pdf"/><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78.xml.rels><?xml version="1.0" encoding="UTF-8" standalone="yes"?>
<Relationships xmlns="http://schemas.openxmlformats.org/package/2006/relationships"><Relationship Id="rId3" Type="http://schemas.openxmlformats.org/officeDocument/2006/relationships/image" Target="../media/image122.pdf"/><Relationship Id="rId7" Type="http://schemas.openxmlformats.org/officeDocument/2006/relationships/image" Target="../media/image121.emf"/><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31.pdf"/><Relationship Id="rId2" Type="http://schemas.openxmlformats.org/officeDocument/2006/relationships/notesSlide" Target="../notesSlides/notesSlide71.xml"/><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33.pdf"/><Relationship Id="rId4" Type="http://schemas.openxmlformats.org/officeDocument/2006/relationships/image" Target="../media/image122.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df"/><Relationship Id="rId2" Type="http://schemas.openxmlformats.org/officeDocument/2006/relationships/notesSlide" Target="../notesSlides/notesSlide72.xml"/><Relationship Id="rId1" Type="http://schemas.openxmlformats.org/officeDocument/2006/relationships/slideLayout" Target="../slideLayouts/slideLayout8.xml"/><Relationship Id="rId6" Type="http://schemas.openxmlformats.org/officeDocument/2006/relationships/image" Target="../media/image125.png"/><Relationship Id="rId5" Type="http://schemas.openxmlformats.org/officeDocument/2006/relationships/image" Target="../media/image137.pdf"/><Relationship Id="rId4" Type="http://schemas.openxmlformats.org/officeDocument/2006/relationships/image" Target="../media/image124.png"/></Relationships>
</file>

<file path=ppt/slides/_rels/slide83.xml.rels><?xml version="1.0" encoding="UTF-8" standalone="yes"?>
<Relationships xmlns="http://schemas.openxmlformats.org/package/2006/relationships"><Relationship Id="rId3" Type="http://schemas.openxmlformats.org/officeDocument/2006/relationships/image" Target="../media/image139.pdf"/><Relationship Id="rId2" Type="http://schemas.openxmlformats.org/officeDocument/2006/relationships/notesSlide" Target="../notesSlides/notesSlide73.xml"/><Relationship Id="rId1" Type="http://schemas.openxmlformats.org/officeDocument/2006/relationships/slideLayout" Target="../slideLayouts/slideLayout8.xml"/><Relationship Id="rId6" Type="http://schemas.openxmlformats.org/officeDocument/2006/relationships/image" Target="../media/image127.png"/><Relationship Id="rId5" Type="http://schemas.openxmlformats.org/officeDocument/2006/relationships/image" Target="../media/image141.pdf"/><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s>
</file>

<file path=ppt/slides/_rels/slide89.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s>
</file>

<file path=ppt/slides/_rels/slide91.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7.png"/><Relationship Id="rId4" Type="http://schemas.openxmlformats.org/officeDocument/2006/relationships/image" Target="../media/image95.jpeg"/></Relationships>
</file>

<file path=ppt/slides/_rels/slide92.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7.png"/><Relationship Id="rId4" Type="http://schemas.openxmlformats.org/officeDocument/2006/relationships/image" Target="../media/image95.jpeg"/></Relationships>
</file>

<file path=ppt/slides/_rels/slide94.xml.rels><?xml version="1.0" encoding="UTF-8" standalone="yes"?>
<Relationships xmlns="http://schemas.openxmlformats.org/package/2006/relationships"><Relationship Id="rId2" Type="http://schemas.openxmlformats.org/officeDocument/2006/relationships/hyperlink" Target="https://www.e-education.psu.edu/astro801/content/l3_p6.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mc="http://schemas.openxmlformats.org/markup-compatibility/2006" xmlns:mv="urn:schemas-microsoft-com:mac:vml" xmlns:p14="http://schemas.microsoft.com/office/powerpoint/2010/main" xmlns="" val="2827370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rmAutofit fontScale="90000"/>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28172"/>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mc="http://schemas.openxmlformats.org/markup-compatibility/2006" xmlns:mv="urn:schemas-microsoft-com:mac:vml" xmlns:p14="http://schemas.microsoft.com/office/powerpoint/2010/main" xmlns="" val="508827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3800832508"/>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normAutofit fontScale="90000"/>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of </a:t>
            </a:r>
            <a:r>
              <a:rPr lang="en-US" sz="2500" dirty="0">
                <a:solidFill>
                  <a:schemeClr val="tx1">
                    <a:lumMod val="65000"/>
                    <a:lumOff val="35000"/>
                  </a:schemeClr>
                </a:solidFill>
                <a:effectLst>
                  <a:outerShdw blurRad="50800" dist="12700" dir="2700000" algn="tl" rotWithShape="0">
                    <a:schemeClr val="bg1">
                      <a:alpha val="40000"/>
                    </a:schemeClr>
                  </a:outerShdw>
                </a:effectLst>
                <a:cs typeface="Symbol" charset="2"/>
              </a:rPr>
              <a:t>~</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lnSpcReduction="10000"/>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85000" lnSpcReduction="1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[SII] – Density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6" y="594360"/>
            <a:ext cx="7950522" cy="829416"/>
          </a:xfrm>
        </p:spPr>
        <p:txBody>
          <a:bodyPr>
            <a:normAutofit fontScale="90000"/>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384586" y="1813560"/>
            <a:ext cx="8425306" cy="5129425"/>
          </a:xfrm>
        </p:spPr>
        <p:txBody>
          <a:bodyPr/>
          <a:lstStyle/>
          <a:p>
            <a:r>
              <a:rPr lang="en-US" dirty="0" smtClean="0"/>
              <a:t>[OIII] is temperature-sensitive</a:t>
            </a:r>
          </a:p>
          <a:p>
            <a:r>
              <a:rPr lang="en-US"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(2017a)</a:t>
            </a:r>
            <a:endParaRPr lang="en-US" sz="1100" i="1" dirty="0"/>
          </a:p>
        </p:txBody>
      </p:sp>
      <p:pic>
        <p:nvPicPr>
          <p:cNvPr id="8" name="Picture 7"/>
          <p:cNvPicPr>
            <a:picLocks noChangeAspect="1"/>
          </p:cNvPicPr>
          <p:nvPr/>
        </p:nvPicPr>
        <p:blipFill>
          <a:blip r:embed="rId4"/>
          <a:stretch>
            <a:fillRect/>
          </a:stretch>
        </p:blipFill>
        <p:spPr>
          <a:xfrm>
            <a:off x="3602293" y="3478820"/>
            <a:ext cx="443753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3602293" y="7136420"/>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
        <p:nvSpPr>
          <p:cNvPr id="10" name="Oval 9"/>
          <p:cNvSpPr/>
          <p:nvPr/>
        </p:nvSpPr>
        <p:spPr>
          <a:xfrm>
            <a:off x="4362450" y="6143625"/>
            <a:ext cx="104775" cy="51435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743450" y="3952875"/>
            <a:ext cx="247650" cy="2705100"/>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948561" y="583584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Ratio of O</a:t>
            </a:r>
            <a:r>
              <a:rPr lang="en-US" baseline="30000" dirty="0" smtClean="0"/>
              <a:t>+</a:t>
            </a:r>
            <a:r>
              <a:rPr lang="en-US" dirty="0" smtClean="0"/>
              <a:t> to O</a:t>
            </a:r>
            <a:r>
              <a:rPr lang="en-US" baseline="30000" dirty="0" smtClean="0"/>
              <a:t>++</a:t>
            </a:r>
            <a:endParaRPr lang="en-US" dirty="0"/>
          </a:p>
        </p:txBody>
      </p:sp>
      <p:sp>
        <p:nvSpPr>
          <p:cNvPr id="6" name="Text Placeholder 5"/>
          <p:cNvSpPr>
            <a:spLocks noGrp="1"/>
          </p:cNvSpPr>
          <p:nvPr>
            <p:ph type="body" sz="half" idx="2"/>
          </p:nvPr>
        </p:nvSpPr>
        <p:spPr/>
        <p:txBody>
          <a:bodyPr/>
          <a:lstStyle/>
          <a:p>
            <a:r>
              <a:rPr lang="en-US" dirty="0" smtClean="0"/>
              <a:t>Low-metallicity galaxies dominated by O</a:t>
            </a:r>
            <a:r>
              <a:rPr lang="en-US" baseline="30000" dirty="0" smtClean="0"/>
              <a:t>+</a:t>
            </a:r>
            <a:r>
              <a:rPr lang="en-US" dirty="0" smtClean="0"/>
              <a:t> will be affected by an overestimate of the temperature in the low-ionization region.</a:t>
            </a:r>
            <a:endParaRPr lang="en-US" dirty="0"/>
          </a:p>
        </p:txBody>
      </p:sp>
      <p:pic>
        <p:nvPicPr>
          <p:cNvPr id="7" name="Picture 6" descr="1sig_I06_dwarf_SF_t3_OpOpp_Z12logOH.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958713" y="243840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p:cNvCxnSpPr/>
          <p:nvPr/>
        </p:nvCxnSpPr>
        <p:spPr>
          <a:xfrm>
            <a:off x="1850800" y="5374562"/>
            <a:ext cx="5172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136293" y="2772469"/>
            <a:ext cx="0" cy="396509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36293" y="5374562"/>
            <a:ext cx="3887454" cy="1471423"/>
          </a:xfrm>
          <a:prstGeom prst="rect">
            <a:avLst/>
          </a:prstGeom>
          <a:solidFill>
            <a:schemeClr val="accent1">
              <a:alpha val="2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mc="http://schemas.openxmlformats.org/markup-compatibility/2006" xmlns:mv="urn:schemas-microsoft-com:mac:vml" xmlns:p14="http://schemas.microsoft.com/office/powerpoint/2010/main" xmlns="" val="4106466033"/>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p:txBody>
          <a:bodyPr>
            <a:normAutofit/>
          </a:bodyPr>
          <a:lstStyle/>
          <a:p>
            <a:r>
              <a:rPr lang="en-US" dirty="0" smtClean="0"/>
              <a:t>Metallicity often described in terms of the oxygen abundance O/H</a:t>
            </a:r>
          </a:p>
          <a:p>
            <a:r>
              <a:rPr lang="en-US" dirty="0" smtClean="0"/>
              <a:t>[OIII] is temperature-sensitive</a:t>
            </a:r>
          </a:p>
          <a:p>
            <a:r>
              <a:rPr lang="en-US" dirty="0" smtClean="0"/>
              <a:t>[SII] is sensitive to the electron number density</a:t>
            </a:r>
          </a:p>
          <a:p>
            <a:r>
              <a:rPr lang="en-US" dirty="0" smtClean="0"/>
              <a:t>Possible to calculate the number ratios for all heavy elements with respect to H once the electron temperature and density of the interstellar gas are measured</a:t>
            </a:r>
            <a:endParaRPr lang="en-US"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mc="http://schemas.openxmlformats.org/markup-compatibility/2006" xmlns:mv="urn:schemas-microsoft-com:mac:vml" xmlns:a14="http://schemas.microsoft.com/office/drawing/2010/main" xmlns="">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mc="http://schemas.openxmlformats.org/markup-compatibility/2006" xmlns:mv="urn:schemas-microsoft-com:mac:vml" xmlns:a14="http://schemas.microsoft.com/office/drawing/2010/main" xmlns=""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mc="http://schemas.openxmlformats.org/markup-compatibility/2006" xmlns:mv="urn:schemas-microsoft-com:mac:vml" xmlns:a14="http://schemas.microsoft.com/office/drawing/2010/main" xmlns="">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mc="http://schemas.openxmlformats.org/markup-compatibility/2006" xmlns:mv="urn:schemas-microsoft-com:mac:vml" xmlns:a14="http://schemas.microsoft.com/office/drawing/2010/main" xmlns="" val="0"/>
              </a:ext>
            </a:extLst>
          </a:blip>
          <a:srcRect l="33670" r="33671"/>
          <a:stretch/>
        </p:blipFill>
        <p:spPr>
          <a:xfrm>
            <a:off x="3305384" y="5225638"/>
            <a:ext cx="1973153" cy="911962"/>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3652781250"/>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Comparison to Yin et al. (2007)</a:t>
            </a:r>
            <a:endParaRPr lang="en-US" sz="4400" dirty="0"/>
          </a:p>
        </p:txBody>
      </p:sp>
      <p:pic>
        <p:nvPicPr>
          <p:cNvPr id="4" name="Picture 3" descr="Yin07_comparison_fit.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l="7426" r="8841"/>
          <a:stretch/>
        </p:blipFill>
        <p:spPr>
          <a:xfrm>
            <a:off x="1308725" y="1925386"/>
            <a:ext cx="5955084"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mc="http://schemas.openxmlformats.org/markup-compatibility/2006" xmlns:mv="urn:schemas-microsoft-com:mac:vml" xmlns:p14="http://schemas.microsoft.com/office/powerpoint/2010/main" xmlns="" val="244990212"/>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rmAutofit fontScale="90000"/>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mc="http://schemas.openxmlformats.org/markup-compatibility/2006" xmlns:mv="urn:schemas-microsoft-com:mac:vml" xmlns:p14="http://schemas.microsoft.com/office/powerpoint/2010/main" xmlns="" val="1490545632"/>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42426"/>
            <a:ext cx="7795260" cy="829416"/>
          </a:xfrm>
        </p:spPr>
        <p:txBody>
          <a:bodyPr>
            <a:normAutofit fontScale="90000"/>
          </a:bodyPr>
          <a:lstStyle/>
          <a:p>
            <a:r>
              <a:rPr lang="en-US" sz="3300" dirty="0" smtClean="0"/>
              <a:t>O/H dependence for galaxies up through L</a:t>
            </a:r>
            <a:r>
              <a:rPr lang="en-US" sz="3300" baseline="-25000" dirty="0" smtClean="0"/>
              <a:t>*</a:t>
            </a:r>
            <a:endParaRPr lang="en-US" sz="3300" baseline="-25000" dirty="0"/>
          </a:p>
        </p:txBody>
      </p:sp>
      <p:pic>
        <p:nvPicPr>
          <p:cNvPr id="3" name="Picture 2" descr="1sig_dwarf_SF_t3_12logOH_hist.eps"/>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2634"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17-18_SF_t3_12logOH_hist.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615712"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_t3_12logOH_hist.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2634"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19-20_SF_t3_12logOH_hist.eps"/>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615712"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9" name="TextBox 8"/>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10" name="TextBox 9"/>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5" name="TextBox 14"/>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3934551845"/>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of </a:t>
            </a:r>
            <a:r>
              <a:rPr lang="en-US" dirty="0" err="1" smtClean="0"/>
              <a:t>metallicities</a:t>
            </a:r>
            <a:endParaRPr lang="en-US" dirty="0"/>
          </a:p>
        </p:txBody>
      </p:sp>
      <p:graphicFrame>
        <p:nvGraphicFramePr>
          <p:cNvPr id="5" name="Content Placeholder 4"/>
          <p:cNvGraphicFramePr>
            <a:graphicFrameLocks noGrp="1"/>
          </p:cNvGraphicFramePr>
          <p:nvPr>
            <p:ph idx="1"/>
            <p:extLst>
              <p:ext uri="{D42A27DB-BD31-4B8C-83A1-F6EECF244321}">
                <p14:modId xmlns:mc="http://schemas.openxmlformats.org/markup-compatibility/2006" xmlns:mv="urn:schemas-microsoft-com:mac:vml" xmlns:p14="http://schemas.microsoft.com/office/powerpoint/2010/main" xmlns="" val="3349790125"/>
              </p:ext>
            </p:extLst>
          </p:nvPr>
        </p:nvGraphicFramePr>
        <p:xfrm>
          <a:off x="576998" y="3124345"/>
          <a:ext cx="7529060" cy="2773680"/>
        </p:xfrm>
        <a:graphic>
          <a:graphicData uri="http://schemas.openxmlformats.org/drawingml/2006/table">
            <a:tbl>
              <a:tblPr>
                <a:tableStyleId>{5C22544A-7EE6-4342-B048-85BDC9FD1C3A}</a:tableStyleId>
              </a:tblPr>
              <a:tblGrid>
                <a:gridCol w="1882265"/>
                <a:gridCol w="1882265"/>
                <a:gridCol w="1882265"/>
                <a:gridCol w="1882265"/>
              </a:tblGrid>
              <a:tr h="370840">
                <a:tc>
                  <a:txBody>
                    <a:bodyPr/>
                    <a:lstStyle/>
                    <a:p>
                      <a:pPr algn="ctr"/>
                      <a:endParaRPr lang="en-US" dirty="0"/>
                    </a:p>
                  </a:txBody>
                  <a:tcPr marL="95866" marR="95866"/>
                </a:tc>
                <a:tc>
                  <a:txBody>
                    <a:bodyPr/>
                    <a:lstStyle/>
                    <a:p>
                      <a:pPr algn="ctr"/>
                      <a:r>
                        <a:rPr lang="en-US" dirty="0" smtClean="0"/>
                        <a:t>Z &lt; 7.6</a:t>
                      </a:r>
                      <a:endParaRPr lang="en-US" dirty="0"/>
                    </a:p>
                  </a:txBody>
                  <a:tcPr marL="95866" marR="95866"/>
                </a:tc>
                <a:tc>
                  <a:txBody>
                    <a:bodyPr/>
                    <a:lstStyle/>
                    <a:p>
                      <a:pPr algn="ctr"/>
                      <a:r>
                        <a:rPr lang="en-US" dirty="0" smtClean="0"/>
                        <a:t>7.6 &lt; Z &lt; 8.2</a:t>
                      </a:r>
                      <a:endParaRPr lang="en-US" dirty="0"/>
                    </a:p>
                  </a:txBody>
                  <a:tcPr marL="95866" marR="95866"/>
                </a:tc>
                <a:tc>
                  <a:txBody>
                    <a:bodyPr/>
                    <a:lstStyle/>
                    <a:p>
                      <a:pPr algn="ctr"/>
                      <a:r>
                        <a:rPr lang="en-US" dirty="0" smtClean="0"/>
                        <a:t>Z &gt; 8.2</a:t>
                      </a:r>
                      <a:endParaRPr lang="en-US" dirty="0"/>
                    </a:p>
                  </a:txBody>
                  <a:tcPr marL="95866" marR="95866"/>
                </a:tc>
              </a:tr>
              <a:tr h="370840">
                <a:tc gridSpan="4">
                  <a:txBody>
                    <a:bodyPr/>
                    <a:lstStyle/>
                    <a:p>
                      <a:pPr algn="ctr"/>
                      <a:r>
                        <a:rPr lang="en-US" dirty="0" smtClean="0"/>
                        <a:t>1σ restriction on [OIII] λ4363</a:t>
                      </a:r>
                      <a:endParaRPr lang="en-US" dirty="0"/>
                    </a:p>
                  </a:txBody>
                  <a:tcPr marL="95866" marR="95866">
                    <a:solidFill>
                      <a:schemeClr val="accent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9.52% (4)</a:t>
                      </a:r>
                      <a:endParaRPr lang="en-US" dirty="0"/>
                    </a:p>
                  </a:txBody>
                  <a:tcPr marL="95866" marR="95866">
                    <a:solidFill>
                      <a:schemeClr val="accent1">
                        <a:lumMod val="20000"/>
                        <a:lumOff val="80000"/>
                      </a:schemeClr>
                    </a:solidFill>
                  </a:tcPr>
                </a:tc>
                <a:tc>
                  <a:txBody>
                    <a:bodyPr/>
                    <a:lstStyle/>
                    <a:p>
                      <a:pPr algn="ctr"/>
                      <a:r>
                        <a:rPr lang="en-US" dirty="0" smtClean="0"/>
                        <a:t>66.67% (28)</a:t>
                      </a:r>
                      <a:endParaRPr lang="en-US" dirty="0"/>
                    </a:p>
                  </a:txBody>
                  <a:tcPr marL="95866" marR="95866">
                    <a:solidFill>
                      <a:schemeClr val="accent1">
                        <a:lumMod val="20000"/>
                        <a:lumOff val="80000"/>
                      </a:schemeClr>
                    </a:solidFill>
                  </a:tcPr>
                </a:tc>
                <a:tc>
                  <a:txBody>
                    <a:bodyPr/>
                    <a:lstStyle/>
                    <a:p>
                      <a:pPr algn="ctr"/>
                      <a:r>
                        <a:rPr lang="en-US" dirty="0" smtClean="0"/>
                        <a:t>23.81% (10)</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chemeClr val="accent1">
                        <a:lumMod val="40000"/>
                        <a:lumOff val="60000"/>
                      </a:schemeClr>
                    </a:solidFill>
                  </a:tcPr>
                </a:tc>
                <a:tc>
                  <a:txBody>
                    <a:bodyPr/>
                    <a:lstStyle/>
                    <a:p>
                      <a:pPr algn="ctr"/>
                      <a:r>
                        <a:rPr lang="en-US" dirty="0" smtClean="0"/>
                        <a:t>19.10% (17)</a:t>
                      </a:r>
                      <a:endParaRPr lang="en-US" dirty="0"/>
                    </a:p>
                  </a:txBody>
                  <a:tcPr marL="95866" marR="95866">
                    <a:solidFill>
                      <a:schemeClr val="accent1">
                        <a:lumMod val="40000"/>
                        <a:lumOff val="60000"/>
                      </a:schemeClr>
                    </a:solidFill>
                  </a:tcPr>
                </a:tc>
                <a:tc>
                  <a:txBody>
                    <a:bodyPr/>
                    <a:lstStyle/>
                    <a:p>
                      <a:pPr algn="ctr"/>
                      <a:r>
                        <a:rPr lang="en-US" dirty="0" smtClean="0"/>
                        <a:t>59.55% (53)</a:t>
                      </a:r>
                      <a:endParaRPr lang="en-US" dirty="0"/>
                    </a:p>
                  </a:txBody>
                  <a:tcPr marL="95866" marR="95866">
                    <a:solidFill>
                      <a:schemeClr val="accent1">
                        <a:lumMod val="40000"/>
                        <a:lumOff val="60000"/>
                      </a:schemeClr>
                    </a:solidFill>
                  </a:tcPr>
                </a:tc>
                <a:tc>
                  <a:txBody>
                    <a:bodyPr/>
                    <a:lstStyle/>
                    <a:p>
                      <a:pPr algn="ctr"/>
                      <a:r>
                        <a:rPr lang="en-US" dirty="0" smtClean="0"/>
                        <a:t>21.35%</a:t>
                      </a:r>
                      <a:r>
                        <a:rPr lang="en-US" baseline="0" dirty="0" smtClean="0"/>
                        <a:t> (19)</a:t>
                      </a:r>
                      <a:endParaRPr lang="en-US" dirty="0"/>
                    </a:p>
                  </a:txBody>
                  <a:tcPr marL="95866" marR="95866">
                    <a:solidFill>
                      <a:schemeClr val="accent1">
                        <a:lumMod val="40000"/>
                        <a:lumOff val="60000"/>
                      </a:schemeClr>
                    </a:solidFill>
                  </a:tcPr>
                </a:tc>
              </a:tr>
              <a:tr h="370840">
                <a:tc gridSpan="4">
                  <a:txBody>
                    <a:bodyPr/>
                    <a:lstStyle/>
                    <a:p>
                      <a:pPr algn="ctr"/>
                      <a:r>
                        <a:rPr lang="en-US" dirty="0" smtClean="0"/>
                        <a:t>No restriction on [OIII] λ4363</a:t>
                      </a:r>
                      <a:endParaRPr lang="en-US" dirty="0"/>
                    </a:p>
                  </a:txBody>
                  <a:tcPr marL="95866" marR="95866">
                    <a:solidFill>
                      <a:srgbClr val="6283AD"/>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13.33% (16)</a:t>
                      </a:r>
                      <a:endParaRPr lang="en-US" dirty="0"/>
                    </a:p>
                  </a:txBody>
                  <a:tcPr marL="95866" marR="95866">
                    <a:solidFill>
                      <a:schemeClr val="accent1">
                        <a:lumMod val="20000"/>
                        <a:lumOff val="80000"/>
                      </a:schemeClr>
                    </a:solidFill>
                  </a:tcPr>
                </a:tc>
                <a:tc>
                  <a:txBody>
                    <a:bodyPr/>
                    <a:lstStyle/>
                    <a:p>
                      <a:pPr algn="ctr"/>
                      <a:r>
                        <a:rPr lang="en-US" dirty="0" smtClean="0"/>
                        <a:t>45.83% (55)</a:t>
                      </a:r>
                      <a:endParaRPr lang="en-US" dirty="0"/>
                    </a:p>
                  </a:txBody>
                  <a:tcPr marL="95866" marR="95866">
                    <a:solidFill>
                      <a:schemeClr val="accent1">
                        <a:lumMod val="20000"/>
                        <a:lumOff val="80000"/>
                      </a:schemeClr>
                    </a:solidFill>
                  </a:tcPr>
                </a:tc>
                <a:tc>
                  <a:txBody>
                    <a:bodyPr/>
                    <a:lstStyle/>
                    <a:p>
                      <a:pPr algn="ctr"/>
                      <a:r>
                        <a:rPr lang="en-US" dirty="0" smtClean="0"/>
                        <a:t>40.83%</a:t>
                      </a:r>
                      <a:r>
                        <a:rPr lang="en-US" baseline="0" dirty="0" smtClean="0"/>
                        <a:t> (49)</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rgbClr val="C0CDDE"/>
                    </a:solidFill>
                  </a:tcPr>
                </a:tc>
                <a:tc>
                  <a:txBody>
                    <a:bodyPr/>
                    <a:lstStyle/>
                    <a:p>
                      <a:pPr algn="ctr"/>
                      <a:r>
                        <a:rPr lang="en-US" dirty="0" smtClean="0"/>
                        <a:t>23.26% (60)</a:t>
                      </a:r>
                      <a:endParaRPr lang="en-US" dirty="0"/>
                    </a:p>
                  </a:txBody>
                  <a:tcPr marL="95866" marR="95866">
                    <a:solidFill>
                      <a:srgbClr val="C0CDDE"/>
                    </a:solidFill>
                  </a:tcPr>
                </a:tc>
                <a:tc>
                  <a:txBody>
                    <a:bodyPr/>
                    <a:lstStyle/>
                    <a:p>
                      <a:pPr algn="ctr"/>
                      <a:r>
                        <a:rPr lang="en-US" dirty="0" smtClean="0"/>
                        <a:t>46.12% (119)</a:t>
                      </a:r>
                      <a:endParaRPr lang="en-US" dirty="0"/>
                    </a:p>
                  </a:txBody>
                  <a:tcPr marL="95866" marR="95866">
                    <a:solidFill>
                      <a:srgbClr val="C0CDDE"/>
                    </a:solidFill>
                  </a:tcPr>
                </a:tc>
                <a:tc>
                  <a:txBody>
                    <a:bodyPr/>
                    <a:lstStyle/>
                    <a:p>
                      <a:pPr algn="ctr"/>
                      <a:r>
                        <a:rPr lang="en-US" dirty="0" smtClean="0"/>
                        <a:t>30.62% (79)</a:t>
                      </a:r>
                      <a:endParaRPr lang="en-US" dirty="0"/>
                    </a:p>
                  </a:txBody>
                  <a:tcPr marL="95866" marR="95866">
                    <a:solidFill>
                      <a:srgbClr val="C0CDDE"/>
                    </a:solidFill>
                  </a:tcPr>
                </a:tc>
              </a:tr>
            </a:tbl>
          </a:graphicData>
        </a:graphic>
      </p:graphicFrame>
      <p:sp>
        <p:nvSpPr>
          <p:cNvPr id="6" name="Text Placeholder 5"/>
          <p:cNvSpPr>
            <a:spLocks noGrp="1"/>
          </p:cNvSpPr>
          <p:nvPr>
            <p:ph type="body" sz="half" idx="2"/>
          </p:nvPr>
        </p:nvSpPr>
        <p:spPr/>
        <p:txBody>
          <a:bodyPr/>
          <a:lstStyle/>
          <a:p>
            <a:r>
              <a:rPr lang="en-US" dirty="0" smtClean="0"/>
              <a:t>There are more wall dwarf galaxies with low </a:t>
            </a:r>
            <a:r>
              <a:rPr lang="en-US" dirty="0" err="1" smtClean="0"/>
              <a:t>metallicities</a:t>
            </a:r>
            <a:r>
              <a:rPr lang="en-US" dirty="0" smtClean="0"/>
              <a:t> than void dwarf galaxies.</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468423803"/>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normAutofit fontScale="90000"/>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normAutofit fontScale="90000"/>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normAutofit fontScale="90000"/>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FR_1sig_I06_dwarf_SF_t3.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339754" y="1172891"/>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sSFR_1sig_I06_dwarf_SF_t3.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66942" y="3245531"/>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200" dirty="0" smtClean="0"/>
              <a:t>Dwarf galaxy distribution of (s)SFR</a:t>
            </a:r>
            <a:endParaRPr lang="en-US" sz="4200" dirty="0"/>
          </a:p>
        </p:txBody>
      </p:sp>
      <p:pic>
        <p:nvPicPr>
          <p:cNvPr id="4" name="Picture 3" descr="1sig_I06_SF_t3_sSFR_scaled.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171403" y="3359154"/>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I06_SF_t3_SFR_scaled.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84586" y="1672939"/>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mc="http://schemas.openxmlformats.org/markup-compatibility/2006" xmlns:mv="urn:schemas-microsoft-com:mac:vml" xmlns:p14="http://schemas.microsoft.com/office/powerpoint/2010/main" xmlns="" val="1264454882"/>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gr_OH_1sig_I06_dwarf_SF_t3.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r="3084"/>
          <a:stretch/>
        </p:blipFill>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ur_OH_1sig_I06_dwarf_SF_t3.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 val="0"/>
              </a:ext>
            </a:extLst>
          </a:blip>
          <a:srcRect r="3084"/>
          <a:stretch/>
        </p:blipFill>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Dwarf galaxy distribution of color</a:t>
            </a:r>
            <a:endParaRPr lang="en-US" sz="4400" dirty="0"/>
          </a:p>
        </p:txBody>
      </p:sp>
      <p:pic>
        <p:nvPicPr>
          <p:cNvPr id="3" name="Picture 2" descr="urHist_1sig_I06_dwarf_SF_t3.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726395" y="1793733"/>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59976" y="712773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mc="http://schemas.openxmlformats.org/markup-compatibility/2006" xmlns:mv="urn:schemas-microsoft-com:mac:vml" xmlns:p14="http://schemas.microsoft.com/office/powerpoint/2010/main" xmlns="" val="4199731686"/>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r>
              <a:rPr lang="en-US" sz="1300" i="1" dirty="0"/>
              <a:t>)</a:t>
            </a:r>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_hist.eps"/>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717318"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12logNH_hist.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84586"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12logNH_hist.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717318"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12logNH_hist.eps"/>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84586"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67919"/>
            <a:ext cx="7795260" cy="829416"/>
          </a:xfrm>
        </p:spPr>
        <p:txBody>
          <a:bodyPr>
            <a:normAutofit fontScale="90000"/>
          </a:bodyPr>
          <a:lstStyle/>
          <a:p>
            <a:r>
              <a:rPr lang="en-US" sz="3200" dirty="0" smtClean="0"/>
              <a:t>N/H dependence for galaxies up through L</a:t>
            </a:r>
            <a:r>
              <a:rPr lang="en-US" sz="3200" baseline="-25000" dirty="0" smtClean="0"/>
              <a:t>*</a:t>
            </a:r>
            <a:endParaRPr lang="en-US" sz="3200" baseline="-250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94314"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82704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94314"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82704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3395905947"/>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pic>
        <p:nvPicPr>
          <p:cNvPr id="4" name="Picture 3" descr="1sig_I06_dwarf_0-20_SF_t3_logNpOp_logNO_fit.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231961" y="1905531"/>
            <a:ext cx="608371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Tree>
    <p:extLst>
      <p:ext uri="{BB962C8B-B14F-4D97-AF65-F5344CB8AC3E}">
        <p14:creationId xmlns:mc="http://schemas.openxmlformats.org/markup-compatibility/2006" xmlns:mv="urn:schemas-microsoft-com:mac:vml" xmlns:p14="http://schemas.microsoft.com/office/powerpoint/2010/main" xmlns="" val="926451046"/>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logNO_hist.eps"/>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634578"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logNO_hist.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14891"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logNO_hist.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634578"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logNO_hist.eps"/>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14891"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53609"/>
            <a:ext cx="7795260" cy="829416"/>
          </a:xfrm>
        </p:spPr>
        <p:txBody>
          <a:bodyPr>
            <a:normAutofit fontScale="90000"/>
          </a:bodyPr>
          <a:lstStyle/>
          <a:p>
            <a:r>
              <a:rPr lang="en-US" sz="3100" dirty="0" smtClean="0"/>
              <a:t>Distribution of N/O for galaxies up through L*</a:t>
            </a:r>
            <a:endParaRPr lang="en-US" sz="31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200048851"/>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1sig_I06_dwarf_0-20_SF_t3_Z12logOH_logNO.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as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3132917084"/>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Primary N production </a:t>
            </a:r>
            <a:r>
              <a:rPr lang="en-US" dirty="0" smtClean="0">
                <a:sym typeface="Wingdings"/>
              </a:rPr>
              <a:t> slope of 1 between O/H and N/H</a:t>
            </a:r>
          </a:p>
          <a:p>
            <a:pPr>
              <a:spcBef>
                <a:spcPts val="500"/>
              </a:spcBef>
            </a:pPr>
            <a:r>
              <a:rPr lang="en-US" dirty="0" smtClean="0">
                <a:sym typeface="Wingdings"/>
              </a:rPr>
              <a:t>Secondary N production  slope greater than 1</a:t>
            </a:r>
            <a:endParaRPr lang="en-US" dirty="0"/>
          </a:p>
        </p:txBody>
      </p:sp>
      <p:pic>
        <p:nvPicPr>
          <p:cNvPr id="5" name="Picture 4" descr="1sig_I06_dwarf_0-20_SF_t3_Z12logOH_N12logNH.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2801263729"/>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NO_1sig_I06_dwarf_0-20_SF_t3.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fontScale="90000"/>
          </a:bodyPr>
          <a:lstStyle/>
          <a:p>
            <a:r>
              <a:rPr lang="en-US" dirty="0" smtClean="0"/>
              <a:t>Mass – log(N/O) relationship</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251164784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_NO_1sig_I06_dwarf_0-20_SF_t3.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r="3084"/>
          <a:stretch/>
        </p:blipFill>
        <p:spPr>
          <a:xfrm>
            <a:off x="4293324" y="332257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ur_NO_1sig_I06_dwarf_0-20_SF_t3.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 val="0"/>
              </a:ext>
            </a:extLst>
          </a:blip>
          <a:srcRect r="2671"/>
          <a:stretch/>
        </p:blipFill>
        <p:spPr>
          <a:xfrm>
            <a:off x="384586" y="1636363"/>
            <a:ext cx="5387323"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N/O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mc="http://schemas.openxmlformats.org/markup-compatibility/2006" xmlns:mv="urn:schemas-microsoft-com:mac:vml" xmlns:p14="http://schemas.microsoft.com/office/powerpoint/2010/main" xmlns="" val="4263008463"/>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u-r_sSFR_dwarf_0-20_SF_t3.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r="3084"/>
          <a:stretch/>
        </p:blipFill>
        <p:spPr>
          <a:xfrm>
            <a:off x="4293323" y="1612810"/>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g-r_sSFR_dwarf_0-20_SF_t3.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 val="0"/>
              </a:ext>
            </a:extLst>
          </a:blip>
          <a:srcRect r="3084"/>
          <a:stretch/>
        </p:blipFill>
        <p:spPr>
          <a:xfrm>
            <a:off x="384587" y="332265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t>
            </a:r>
            <a:r>
              <a:rPr lang="en-US" dirty="0" err="1" smtClean="0"/>
              <a:t>sSFR</a:t>
            </a:r>
            <a:r>
              <a:rPr lang="en-US" dirty="0" smtClean="0"/>
              <a:t>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mc="http://schemas.openxmlformats.org/markup-compatibility/2006" xmlns:mv="urn:schemas-microsoft-com:mac:vml" xmlns:p14="http://schemas.microsoft.com/office/powerpoint/2010/main" xmlns="" val="4263008463"/>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SFR_NO_1sig_I06_dwarf_0-20_SF_t3.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(s)SFR – N/O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pic>
        <p:nvPicPr>
          <p:cNvPr id="8" name="Picture 7" descr="sSFR_NO_1sig_I06_dwarf_0-20_SF_t3.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 val="0"/>
              </a:ext>
            </a:extLst>
          </a:blip>
          <a:srcRect r="2536"/>
          <a:stretch/>
        </p:blipFill>
        <p:spPr>
          <a:xfrm>
            <a:off x="4263006" y="1618826"/>
            <a:ext cx="539479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mc="http://schemas.openxmlformats.org/markup-compatibility/2006" xmlns:mv="urn:schemas-microsoft-com:mac:vml" xmlns:p14="http://schemas.microsoft.com/office/powerpoint/2010/main" xmlns="" val="373492274"/>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a:t>
            </a:r>
            <a:r>
              <a:rPr lang="en-US" baseline="30000" dirty="0" smtClean="0"/>
              <a:t>+</a:t>
            </a:r>
            <a:r>
              <a:rPr lang="en-US" dirty="0" smtClean="0"/>
              <a:t> abundance approximation</a:t>
            </a:r>
            <a:endParaRPr lang="en-US" dirty="0"/>
          </a:p>
        </p:txBody>
      </p:sp>
      <p:sp>
        <p:nvSpPr>
          <p:cNvPr id="3" name="Text Placeholder 2"/>
          <p:cNvSpPr>
            <a:spLocks noGrp="1"/>
          </p:cNvSpPr>
          <p:nvPr>
            <p:ph type="body" idx="1"/>
          </p:nvPr>
        </p:nvSpPr>
        <p:spPr/>
        <p:txBody>
          <a:bodyPr/>
          <a:lstStyle/>
          <a:p>
            <a:r>
              <a:rPr lang="en-US" dirty="0" smtClean="0"/>
              <a:t>“Large-scale environmental dependence of chemical abundances in dwarf galaxies and implications for connecting star formation and halo mass”</a:t>
            </a:r>
          </a:p>
        </p:txBody>
      </p:sp>
    </p:spTree>
    <p:extLst>
      <p:ext uri="{BB962C8B-B14F-4D97-AF65-F5344CB8AC3E}">
        <p14:creationId xmlns:mc="http://schemas.openxmlformats.org/markup-compatibility/2006" xmlns:mv="urn:schemas-microsoft-com:mac:vml" xmlns:p14="http://schemas.microsoft.com/office/powerpoint/2010/main" xmlns="" val="1921317700"/>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mc="http://schemas.openxmlformats.org/markup-compatibility/2006" xmlns:mv="urn:schemas-microsoft-com:mac:vml" xmlns:p14="http://schemas.microsoft.com/office/powerpoint/2010/main" xmlns="" val="374550992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mc="http://schemas.openxmlformats.org/markup-compatibility/2006" xmlns:mv="urn:schemas-microsoft-com:mac:vml" xmlns:p14="http://schemas.microsoft.com/office/powerpoint/2010/main" xmlns=""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mc="http://schemas.openxmlformats.org/markup-compatibility/2006" xmlns:mv="urn:schemas-microsoft-com:mac:vml" xmlns:p14="http://schemas.microsoft.com/office/powerpoint/2010/main" xmlns="" val="536937237"/>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mc="http://schemas.openxmlformats.org/markup-compatibility/2006" xmlns:mv="urn:schemas-microsoft-com:mac:vml" xmlns:p14="http://schemas.microsoft.com/office/powerpoint/2010/main" xmlns=""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mc="http://schemas.openxmlformats.org/markup-compatibility/2006" xmlns:mv="urn:schemas-microsoft-com:mac:vml" xmlns:p14="http://schemas.microsoft.com/office/powerpoint/2010/main" xmlns="" val="2119271495"/>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normAutofit fontScale="90000"/>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mc="http://schemas.openxmlformats.org/markup-compatibility/2006" xmlns:mv="urn:schemas-microsoft-com:mac:vml" xmlns:p14="http://schemas.microsoft.com/office/powerpoint/2010/main" xmlns="" val="3781161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sig_dwarf_I06relations_SF_t3_T04comparison_dust.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8804" r="12316"/>
              <a:stretch>
                <a:fillRect/>
              </a:stretch>
            </p:blipFill>
          </mc:Choice>
          <mc:Fallback>
            <p:blipFill>
              <a:blip r:embed="rId4"/>
              <a:srcRect l="8804" r="12316"/>
              <a:stretch>
                <a:fillRect/>
              </a:stretch>
            </p:blipFill>
          </mc:Fallback>
        </mc:AlternateContent>
        <p:spPr>
          <a:xfrm>
            <a:off x="1484254" y="2098761"/>
            <a:ext cx="5452848"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Z_1sig_I06relations_dwarf_SF_t3_dust_NSA_python.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923207450"/>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r="2941"/>
          <a:stretch/>
        </p:blipFill>
        <p:spPr>
          <a:xfrm>
            <a:off x="3423046"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4277992"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mc="http://schemas.openxmlformats.org/markup-compatibility/2006" xmlns:mv="urn:schemas-microsoft-com:mac:vml" xmlns:p14="http://schemas.microsoft.com/office/powerpoint/2010/main" xmlns=""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4159315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mc="http://schemas.openxmlformats.org/markup-compatibility/2006" xmlns:mv="urn:schemas-microsoft-com:mac:vml" xmlns:a14="http://schemas.microsoft.com/office/drawing/2010/main" xmlns=""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mc="http://schemas.openxmlformats.org/markup-compatibility/2006" xmlns:mv="urn:schemas-microsoft-com:mac:vml" xmlns:a14="http://schemas.microsoft.com/office/drawing/2010/main" xmlns=""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mc="http://schemas.openxmlformats.org/markup-compatibility/2006" xmlns:mv="urn:schemas-microsoft-com:mac:vml" xmlns:p14="http://schemas.microsoft.com/office/powerpoint/2010/main" xmlns="" val="942147422"/>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mc="http://schemas.openxmlformats.org/markup-compatibility/2006" xmlns:mv="urn:schemas-microsoft-com:mac:vml" xmlns:a14="http://schemas.microsoft.com/office/drawing/2010/main" xmlns=""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normAutofit fontScale="90000"/>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fontScale="92500"/>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fontScale="92500"/>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039816" y="7457979"/>
            <a:ext cx="4090394"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12813" y="4342261"/>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15" name="TextBox 14"/>
          <p:cNvSpPr txBox="1"/>
          <p:nvPr/>
        </p:nvSpPr>
        <p:spPr>
          <a:xfrm>
            <a:off x="4010651" y="6097225"/>
            <a:ext cx="684438"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6052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3" name="Arc 22"/>
          <p:cNvSpPr/>
          <p:nvPr/>
        </p:nvSpPr>
        <p:spPr>
          <a:xfrm rot="19160620" flipH="1">
            <a:off x="3907602" y="3093404"/>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4" name="Arc 23"/>
          <p:cNvSpPr/>
          <p:nvPr/>
        </p:nvSpPr>
        <p:spPr>
          <a:xfrm rot="539193" flipV="1">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5398114" y="3974628"/>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4443537" y="2969814"/>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Tree>
    <p:extLst>
      <p:ext uri="{BB962C8B-B14F-4D97-AF65-F5344CB8AC3E}">
        <p14:creationId xmlns:mc="http://schemas.openxmlformats.org/markup-compatibility/2006" xmlns:mv="urn:schemas-microsoft-com:mac:vml" xmlns:p14="http://schemas.microsoft.com/office/powerpoint/2010/main" xmlns="" val="34377916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mc="http://schemas.openxmlformats.org/markup-compatibility/2006" xmlns:mv="urn:schemas-microsoft-com:mac:vml" xmlns:p14="http://schemas.microsoft.com/office/powerpoint/2010/main" xmlns="" val="9230629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sig_0-17_I06relations_SF_t3_HI_CDF.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3084"/>
              <a:stretch>
                <a:fillRect/>
              </a:stretch>
            </p:blipFill>
          </mc:Choice>
          <mc:Fallback>
            <p:blipFill>
              <a:blip r:embed="rId4"/>
              <a:srcRect r="3084"/>
              <a:stretch>
                <a:fillRect/>
              </a:stretch>
            </p:blipFill>
          </mc:Fallback>
        </mc:AlternateContent>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1sig_0-17_I06relations_SF_t3_HI_hist.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rcRect r="3084"/>
              <a:stretch>
                <a:fillRect/>
              </a:stretch>
            </p:blipFill>
          </mc:Choice>
          <mc:Fallback>
            <p:blipFill>
              <a:blip r:embed="rId6"/>
              <a:srcRect r="3084"/>
              <a:stretch>
                <a:fillRect/>
              </a:stretch>
            </p:blipFill>
          </mc:Fallback>
        </mc:AlternateContent>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HI mass dependence </a:t>
            </a:r>
            <a:r>
              <a:rPr lang="en-US" sz="4000" dirty="0"/>
              <a:t>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1349831002"/>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mc="http://schemas.openxmlformats.org/markup-compatibility/2006" xmlns:mv="urn:schemas-microsoft-com:mac:vml" xmlns:p14="http://schemas.microsoft.com/office/powerpoint/2010/main" xmlns="" val="391655571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13761764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mc="http://schemas.openxmlformats.org/markup-compatibility/2006" xmlns:mv="urn:schemas-microsoft-com:mac:vml" xmlns:p14="http://schemas.microsoft.com/office/powerpoint/2010/main" xmlns="" val="3182232452"/>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3484671106"/>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Evidence of two evolutionary tracks, one with a much steeper slope than the other</a:t>
            </a:r>
            <a:endParaRPr lang="en-US" dirty="0"/>
          </a:p>
        </p:txBody>
      </p:sp>
      <p:pic>
        <p:nvPicPr>
          <p:cNvPr id="5" name="Picture 4" descr="1sig_I06relations_dwarf_SF_t3_dust_NSA_Z12logOH_N12logNH_scatterMbin.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996394" y="2270116"/>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1sig_dwarf_SF_t3_12logNHrelations_dust_CDF.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3084"/>
              <a:stretch>
                <a:fillRect/>
              </a:stretch>
            </p:blipFill>
          </mc:Choice>
          <mc:Fallback>
            <p:blipFill>
              <a:blip r:embed="rId4"/>
              <a:srcRect r="3084"/>
              <a:stretch>
                <a:fillRect/>
              </a:stretch>
            </p:blipFill>
          </mc:Fallback>
        </mc:AlternateContent>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12logNHrelations_dust_hist.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rcRect r="3084"/>
              <a:stretch>
                <a:fillRect/>
              </a:stretch>
            </p:blipFill>
          </mc:Choice>
          <mc:Fallback>
            <p:blipFill>
              <a:blip r:embed="rId6"/>
              <a:srcRect r="3084"/>
              <a:stretch>
                <a:fillRect/>
              </a:stretch>
            </p:blipFill>
          </mc:Fallback>
        </mc:AlternateContent>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134983100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3"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3"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mc="http://schemas.openxmlformats.org/markup-compatibility/2006" xmlns:mv="urn:schemas-microsoft-com:mac:vml" xmlns:p14="http://schemas.microsoft.com/office/powerpoint/2010/main" xmlns="" val="2015831923"/>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4"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4"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2689086030"/>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1sig_dwarf_SF_t3_logNOrelations_dust_CDF.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2941"/>
              <a:stretch>
                <a:fillRect/>
              </a:stretch>
            </p:blipFill>
          </mc:Choice>
          <mc:Fallback>
            <p:blipFill>
              <a:blip r:embed="rId4"/>
              <a:srcRect r="2941"/>
              <a:stretch>
                <a:fillRect/>
              </a:stretch>
            </p:blipFill>
          </mc:Fallback>
        </mc:AlternateContent>
        <p:spPr>
          <a:xfrm>
            <a:off x="3446480"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logNOrelations_dust_hist.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rcRect r="2941"/>
              <a:stretch>
                <a:fillRect/>
              </a:stretch>
            </p:blipFill>
          </mc:Choice>
          <mc:Fallback>
            <p:blipFill>
              <a:blip r:embed="rId6"/>
              <a:srcRect r="2941"/>
              <a:stretch>
                <a:fillRect/>
              </a:stretch>
            </p:blipFill>
          </mc:Fallback>
        </mc:AlternateContent>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4827046"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mc="http://schemas.openxmlformats.org/markup-compatibility/2006" xmlns:mv="urn:schemas-microsoft-com:mac:vml" xmlns:p14="http://schemas.microsoft.com/office/powerpoint/2010/main" xmlns="" val="26191562"/>
              </p:ext>
            </p:extLst>
          </p:nvPr>
        </p:nvGraphicFramePr>
        <p:xfrm>
          <a:off x="5367699"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Tree>
    <p:extLst>
      <p:ext uri="{BB962C8B-B14F-4D97-AF65-F5344CB8AC3E}">
        <p14:creationId xmlns:mc="http://schemas.openxmlformats.org/markup-compatibility/2006" xmlns:mv="urn:schemas-microsoft-com:mac:vml" xmlns:p14="http://schemas.microsoft.com/office/powerpoint/2010/main" xmlns="" val="41221962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mc="http://schemas.openxmlformats.org/markup-compatibility/2006" xmlns:mv="urn:schemas-microsoft-com:mac:vml" xmlns:a14="http://schemas.microsoft.com/office/drawing/2010/main" xmlns=""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mc="http://schemas.openxmlformats.org/markup-compatibility/2006" xmlns:mv="urn:schemas-microsoft-com:mac:vml" xmlns:a14="http://schemas.microsoft.com/office/drawing/2010/main" xmlns=""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599" y="1218067"/>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6"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599"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mc="http://schemas.openxmlformats.org/markup-compatibility/2006" xmlns:mv="urn:schemas-microsoft-com:mac:vml" xmlns:p14="http://schemas.microsoft.com/office/powerpoint/2010/main" xmlns="" val="2032255144"/>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dwarf_SF_t3_logNOrelations_dust_hist.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2941"/>
              <a:stretch>
                <a:fillRect/>
              </a:stretch>
            </p:blipFill>
          </mc:Choice>
          <mc:Fallback>
            <p:blipFill>
              <a:blip r:embed="rId4"/>
              <a:srcRect r="2941"/>
              <a:stretch>
                <a:fillRect/>
              </a:stretch>
            </p:blipFill>
          </mc:Fallback>
        </mc:AlternateContent>
        <p:spPr>
          <a:xfrm>
            <a:off x="384586" y="1421259"/>
            <a:ext cx="336068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9-20_SF_t3_logNOrelations_dust_hist.eps"/>
          <p:cNvPicPr>
            <a:picLocks noChangeAspect="1"/>
          </p:cNvPicPr>
          <p:nvPr/>
        </p:nvPicPr>
        <p:blipFill rotWithShape="1">
          <a:blip r:embed="rId5">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6">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7">
            <a:extLst>
              <a:ext uri="{28A0092B-C50C-407E-A947-70E740481C1C}">
                <a14:useLocalDpi xmlns:mc="http://schemas.openxmlformats.org/markup-compatibility/2006" xmlns:mv="urn:schemas-microsoft-com:mac:vml" xmlns:a14="http://schemas.microsoft.com/office/drawing/2010/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2537576805"/>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mc="http://schemas.openxmlformats.org/markup-compatibility/2006" xmlns:mv="urn:schemas-microsoft-com:mac:vml" xmlns:p14="http://schemas.microsoft.com/office/powerpoint/2010/main" xmlns="" val="391655571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rmAutofit fontScale="90000"/>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6033045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HI mass – abundance relationships</a:t>
            </a:r>
            <a:endParaRPr lang="en-US" sz="4000" dirty="0"/>
          </a:p>
        </p:txBody>
      </p:sp>
      <p:sp>
        <p:nvSpPr>
          <p:cNvPr id="7" name="TextBox 6"/>
          <p:cNvSpPr txBox="1"/>
          <p:nvPr/>
        </p:nvSpPr>
        <p:spPr>
          <a:xfrm>
            <a:off x="366625" y="5817626"/>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34535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pic>
        <p:nvPicPr>
          <p:cNvPr id="9" name="Picture 8" descr="HI_OH_M_1sig_I06relations_dwarf_SF_t3_dust.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16270"/>
              <a:stretch>
                <a:fillRect/>
              </a:stretch>
            </p:blipFill>
          </mc:Choice>
          <mc:Fallback>
            <p:blipFill>
              <a:blip r:embed="rId4"/>
              <a:srcRect r="16270"/>
              <a:stretch>
                <a:fillRect/>
              </a:stretch>
            </p:blipFill>
          </mc:Fallback>
        </mc:AlternateContent>
        <p:spPr>
          <a:xfrm>
            <a:off x="5081530" y="3230555"/>
            <a:ext cx="4593761"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HI_NO_M_1sig_I06relations_dwarf_SF_t3_dust.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384586" y="1702826"/>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mc="http://schemas.openxmlformats.org/markup-compatibility/2006" xmlns:mv="urn:schemas-microsoft-com:mac:vml" xmlns:p14="http://schemas.microsoft.com/office/powerpoint/2010/main" xmlns="" val="1349831002"/>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_OH_1sig_I06relations_dwarf+T04_SF_t3_dust.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3084"/>
              <a:stretch>
                <a:fillRect/>
              </a:stretch>
            </p:blipFill>
          </mc:Choice>
          <mc:Fallback>
            <p:blipFill>
              <a:blip r:embed="rId4"/>
              <a:srcRect r="3084"/>
              <a:stretch>
                <a:fillRect/>
              </a:stretch>
            </p:blipFill>
          </mc:Fallback>
        </mc:AlternateContent>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abundance relations</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pic>
        <p:nvPicPr>
          <p:cNvPr id="10" name="Picture 9" descr="gr_NO_1sig_I06relations_dwarf_SF_t3_dust_scatterGRbin.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rcRect r="3084"/>
              <a:stretch>
                <a:fillRect/>
              </a:stretch>
            </p:blipFill>
          </mc:Choice>
          <mc:Fallback>
            <p:blipFill>
              <a:blip r:embed="rId6"/>
              <a:srcRect r="3084"/>
              <a:stretch>
                <a:fillRect/>
              </a:stretch>
            </p:blipFill>
          </mc:Fallback>
        </mc:AlternateContent>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SFR_OH_1sig_I06relations_dwarf+T04_SF_t3_dust.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1721"/>
              <a:stretch>
                <a:fillRect/>
              </a:stretch>
            </p:blipFill>
          </mc:Choice>
          <mc:Fallback>
            <p:blipFill>
              <a:blip r:embed="rId4"/>
              <a:srcRect r="1721"/>
              <a:stretch>
                <a:fillRect/>
              </a:stretch>
            </p:blipFill>
          </mc:Fallback>
        </mc:AlternateContent>
        <p:spPr>
          <a:xfrm>
            <a:off x="433810" y="3257564"/>
            <a:ext cx="5392007"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sSFR_NO_1sig_I06relations_dwarf_SF_t3_dust_scattersSFRbin.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rcRect r="2222"/>
              <a:stretch>
                <a:fillRect/>
              </a:stretch>
            </p:blipFill>
          </mc:Choice>
          <mc:Fallback>
            <p:blipFill>
              <a:blip r:embed="rId6"/>
              <a:srcRect r="2222"/>
              <a:stretch>
                <a:fillRect/>
              </a:stretch>
            </p:blipFill>
          </mc:Fallback>
        </mc:AlternateContent>
        <p:spPr>
          <a:xfrm>
            <a:off x="4339756" y="1523320"/>
            <a:ext cx="536448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rmAutofit fontScale="90000"/>
          </a:bodyPr>
          <a:lstStyle/>
          <a:p>
            <a:r>
              <a:rPr lang="en-US" sz="4000" dirty="0" smtClean="0"/>
              <a:t>specific Star </a:t>
            </a:r>
            <a:r>
              <a:rPr lang="en-US" sz="4000" dirty="0"/>
              <a:t>F</a:t>
            </a:r>
            <a:r>
              <a:rPr lang="en-US" sz="4000" dirty="0" smtClean="0"/>
              <a:t>ormation Rate (</a:t>
            </a:r>
            <a:r>
              <a:rPr lang="en-US" sz="4000" dirty="0" err="1" smtClean="0"/>
              <a:t>sSFR</a:t>
            </a:r>
            <a:r>
              <a:rPr lang="en-US" sz="4000" dirty="0" smtClean="0"/>
              <a:t>) – abundance relations</a:t>
            </a:r>
            <a:endParaRPr lang="en-US" sz="4000" dirty="0"/>
          </a:p>
        </p:txBody>
      </p:sp>
      <p:sp>
        <p:nvSpPr>
          <p:cNvPr id="5" name="TextBox 4"/>
          <p:cNvSpPr txBox="1"/>
          <p:nvPr/>
        </p:nvSpPr>
        <p:spPr>
          <a:xfrm>
            <a:off x="5825817" y="5638120"/>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7" name="TextBox 6"/>
          <p:cNvSpPr txBox="1"/>
          <p:nvPr/>
        </p:nvSpPr>
        <p:spPr>
          <a:xfrm>
            <a:off x="384586" y="7372364"/>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3056429001"/>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“Small-scale environmental dependence of gas-phase abundances in dwarf galaxies”</a:t>
            </a:r>
          </a:p>
          <a:p>
            <a:endParaRPr lang="en-US" dirty="0" smtClean="0"/>
          </a:p>
          <a:p>
            <a:r>
              <a:rPr lang="en-US" dirty="0" smtClean="0"/>
              <a:t>For dwarf galaxies, does their nearest bright neighbor have more influence on their formation and evolution than the large-scale environment in which they live?</a:t>
            </a:r>
            <a:endParaRPr lang="en-US" dirty="0"/>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bright neighbor</a:t>
            </a:r>
            <a:endParaRPr lang="en-US" dirty="0"/>
          </a:p>
        </p:txBody>
      </p:sp>
      <p:sp>
        <p:nvSpPr>
          <p:cNvPr id="4" name="Text Placeholder 3"/>
          <p:cNvSpPr>
            <a:spLocks noGrp="1"/>
          </p:cNvSpPr>
          <p:nvPr>
            <p:ph type="body" sz="half" idx="2"/>
          </p:nvPr>
        </p:nvSpPr>
        <p:spPr/>
        <p:txBody>
          <a:bodyPr/>
          <a:lstStyle/>
          <a:p>
            <a:r>
              <a:rPr lang="en-US" dirty="0" smtClean="0"/>
              <a:t>Might there be a relationship in metallicity between a dwarf galaxy and its nearest bright neighbor?</a:t>
            </a:r>
            <a:endParaRPr lang="en-US" dirty="0"/>
          </a:p>
        </p:txBody>
      </p:sp>
      <p:pic>
        <p:nvPicPr>
          <p:cNvPr id="5" name="Picture 4" descr="magplus1.png"/>
          <p:cNvPicPr>
            <a:picLocks noChangeAspect="1"/>
          </p:cNvPicPr>
          <p:nvPr/>
        </p:nvPicPr>
        <p:blipFill>
          <a:blip r:embed="rId3"/>
          <a:stretch>
            <a:fillRect/>
          </a:stretch>
        </p:blipFill>
        <p:spPr>
          <a:xfrm>
            <a:off x="973386" y="2203873"/>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abundances are much higher than expected in AGN, while the oxygen abundances are normal.  Why is this?</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114917205"/>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mc="http://schemas.openxmlformats.org/markup-compatibility/2006" xmlns:mv="urn:schemas-microsoft-com:mac:vml" xmlns:p14="http://schemas.microsoft.com/office/powerpoint/2010/main" xmlns="" val="254992518"/>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mc="http://schemas.openxmlformats.org/markup-compatibility/2006" xmlns:mv="urn:schemas-microsoft-com:mac:vml" xmlns:p14="http://schemas.microsoft.com/office/powerpoint/2010/main" xmlns="" val="3335666203"/>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mc="http://schemas.openxmlformats.org/markup-compatibility/2006" xmlns:mv="urn:schemas-microsoft-com:mac:vml" xmlns:p14="http://schemas.microsoft.com/office/powerpoint/2010/main" xmlns="" val="24868158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mc="http://schemas.openxmlformats.org/markup-compatibility/2006" xmlns:mv="urn:schemas-microsoft-com:mac:vml" xmlns:p14="http://schemas.microsoft.com/office/powerpoint/2010/main" xmlns="" val="1025196126"/>
      </p:ext>
    </p:extLst>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 val="29480609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&amp; Cen, R.  2017, submitted to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1706.07099</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 val="6442242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42</a:t>
            </a:r>
          </a:p>
          <a:p>
            <a:pPr marL="573089" indent="-573089">
              <a:spcBef>
                <a:spcPts val="500"/>
              </a:spcBef>
              <a:buFont typeface="+mj-lt"/>
              <a:buAutoNum type="arabicPeriod"/>
            </a:pPr>
            <a:r>
              <a:rPr lang="en-US" sz="1000" dirty="0" smtClean="0"/>
              <a:t>Douglass, K.A., </a:t>
            </a:r>
            <a:r>
              <a:rPr lang="en-US" sz="1000" dirty="0" err="1" smtClean="0"/>
              <a:t>Vogeley</a:t>
            </a:r>
            <a:r>
              <a:rPr lang="en-US" sz="1000" dirty="0" smtClean="0"/>
              <a:t>, M.S., &amp; </a:t>
            </a:r>
            <a:r>
              <a:rPr lang="en-US" sz="1000" dirty="0" err="1" smtClean="0"/>
              <a:t>Cen</a:t>
            </a:r>
            <a:r>
              <a:rPr lang="en-US" sz="1000" dirty="0" smtClean="0"/>
              <a:t>, R.  2017, </a:t>
            </a:r>
            <a:r>
              <a:rPr lang="en-US" sz="1000" i="1" dirty="0" smtClean="0"/>
              <a:t>submitted to </a:t>
            </a:r>
            <a:r>
              <a:rPr lang="en-US" sz="1000" i="1" dirty="0" err="1" smtClean="0"/>
              <a:t>ApJ</a:t>
            </a:r>
            <a:r>
              <a:rPr lang="en-US" sz="1000" dirty="0" smtClean="0"/>
              <a:t>, </a:t>
            </a:r>
            <a:r>
              <a:rPr lang="en-US" sz="1000" dirty="0" err="1" smtClean="0"/>
              <a:t>arXiv</a:t>
            </a:r>
            <a:r>
              <a:rPr lang="en-US" sz="1000" dirty="0" smtClean="0"/>
              <a:t>: 1706.07099</a:t>
            </a:r>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xmlns:mc="http://schemas.openxmlformats.org/markup-compatibility/2006">
    <mc:Choice xmlns:mv="urn:schemas-microsoft-com:mac:vml"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6466</TotalTime>
  <Words>8050</Words>
  <Application>Microsoft Office PowerPoint</Application>
  <PresentationFormat>Custom</PresentationFormat>
  <Paragraphs>829</Paragraphs>
  <Slides>94</Slides>
  <Notes>77</Notes>
  <HiddenSlides>54</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Ratio of O+ to O++</vt:lpstr>
      <vt:lpstr>Oxygen abundance</vt:lpstr>
      <vt:lpstr>Accounting for ions of O &amp; N</vt:lpstr>
      <vt:lpstr>Comparison to Yin et al. (2007)</vt:lpstr>
      <vt:lpstr>Galaxy selection criteria</vt:lpstr>
      <vt:lpstr>O/H abundance</vt:lpstr>
      <vt:lpstr>Metallicity dependence on large-scale environment</vt:lpstr>
      <vt:lpstr>O/H dependence for galaxies up through L*</vt:lpstr>
      <vt:lpstr>Metallicity dependence on large-scale environment</vt:lpstr>
      <vt:lpstr>Distribution of metallicities</vt:lpstr>
      <vt:lpstr>Comparison to previously published values</vt:lpstr>
      <vt:lpstr>pyNeb comparison</vt:lpstr>
      <vt:lpstr>MPA-JHU v. SDSS DR12 pipeline data</vt:lpstr>
      <vt:lpstr>Mass-metallicity relation</vt:lpstr>
      <vt:lpstr>Total (specific) star formation rate</vt:lpstr>
      <vt:lpstr>Dwarf galaxy distribution of (s)SFR</vt:lpstr>
      <vt:lpstr>Color - metallicity relation</vt:lpstr>
      <vt:lpstr>Dwarf galaxy distribution of color</vt:lpstr>
      <vt:lpstr>N/O abundance</vt:lpstr>
      <vt:lpstr>Nitrogen abundance dependence on large-scale environment</vt:lpstr>
      <vt:lpstr>N/H dependence for galaxies up through L*</vt:lpstr>
      <vt:lpstr>N+/O+ v. N/O</vt:lpstr>
      <vt:lpstr>N/O dependence on large-scale environment</vt:lpstr>
      <vt:lpstr>Distribution of N/O for galaxies up through L*</vt:lpstr>
      <vt:lpstr>O/H – N/O relationship</vt:lpstr>
      <vt:lpstr>O/H – N/H relationship</vt:lpstr>
      <vt:lpstr>Mass – log(N/O) relationship</vt:lpstr>
      <vt:lpstr>Color – N/O relation</vt:lpstr>
      <vt:lpstr>Color – sSFR relation</vt:lpstr>
      <vt:lpstr>(s)SFR – N/O relation</vt:lpstr>
      <vt:lpstr>O+ abundance approximation</vt:lpstr>
      <vt:lpstr>O+ abundance approximation</vt:lpstr>
      <vt:lpstr>How is O++/H related to O/H?</vt:lpstr>
      <vt:lpstr>Slide 57</vt:lpstr>
      <vt:lpstr>Dwarf sample increase</vt:lpstr>
      <vt:lpstr>Sample dwarf galaxy</vt:lpstr>
      <vt:lpstr>Comparison to previously published values</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HI mass dependence on large-scale environment</vt:lpstr>
      <vt:lpstr>Nitrogen synthesis</vt:lpstr>
      <vt:lpstr>Mass – log(N/O) relationship</vt:lpstr>
      <vt:lpstr>O/H – N/O relationship</vt:lpstr>
      <vt:lpstr>O/H – N/H relationship</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HI mass – abundance relationships</vt:lpstr>
      <vt:lpstr>Color - abundance relations</vt:lpstr>
      <vt:lpstr>specific Star Formation Rate (sSFR) – abundance relations</vt:lpstr>
      <vt:lpstr>Chemical abundances of SHELS galaxies</vt:lpstr>
      <vt:lpstr>Small-scale environment</vt:lpstr>
      <vt:lpstr>Nearest bright neighbor</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cp:lastModifiedBy>
  <cp:revision>1191</cp:revision>
  <cp:lastPrinted>2016-12-20T00:01:47Z</cp:lastPrinted>
  <dcterms:created xsi:type="dcterms:W3CDTF">2017-06-27T21:18:15Z</dcterms:created>
  <dcterms:modified xsi:type="dcterms:W3CDTF">2017-06-28T20:36:12Z</dcterms:modified>
</cp:coreProperties>
</file>